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38" r:id="rId11"/>
    <p:sldId id="339" r:id="rId12"/>
    <p:sldId id="340" r:id="rId13"/>
    <p:sldId id="341" r:id="rId14"/>
    <p:sldId id="32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91" d="100"/>
          <a:sy n="91" d="100"/>
        </p:scale>
        <p:origin x="-130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29-07-22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29-07-22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29-07-22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29-07-22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0E95BBC-88AB-4916-A4F0-4E668D8005FC}"/>
              </a:ext>
            </a:extLst>
          </p:cNvPr>
          <p:cNvSpPr/>
          <p:nvPr/>
        </p:nvSpPr>
        <p:spPr>
          <a:xfrm>
            <a:off x="4343400" y="196870"/>
            <a:ext cx="4572000" cy="5940088"/>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smtClean="0">
              <a:solidFill>
                <a:srgbClr val="FF0000"/>
              </a:solidFill>
            </a:endParaRPr>
          </a:p>
          <a:p>
            <a:pPr algn="ctr"/>
            <a:endParaRPr lang="en-US" sz="4000" b="1" dirty="0">
              <a:solidFill>
                <a:srgbClr val="FF0000"/>
              </a:solidFill>
            </a:endParaRPr>
          </a:p>
          <a:p>
            <a:pPr algn="ctr"/>
            <a:r>
              <a:rPr lang="en-US" sz="4000" b="1" dirty="0">
                <a:solidFill>
                  <a:srgbClr val="FF0000"/>
                </a:solidFill>
              </a:rPr>
              <a:t>COURSE NAME: </a:t>
            </a:r>
            <a:r>
              <a:rPr lang="en-US" sz="4400" b="1" dirty="0" smtClean="0">
                <a:solidFill>
                  <a:srgbClr val="FF0000"/>
                </a:solidFill>
              </a:rPr>
              <a:t>SPORTS TRAINING</a:t>
            </a:r>
            <a:endParaRPr lang="en-US" sz="4000" b="1" dirty="0">
              <a:solidFill>
                <a:srgbClr val="FF0000"/>
              </a:solidFill>
            </a:endParaRPr>
          </a:p>
          <a:p>
            <a:pPr algn="ctr"/>
            <a:endParaRPr lang="en-US" sz="3600" b="1" dirty="0" smtClean="0">
              <a:solidFill>
                <a:srgbClr val="FF0000"/>
              </a:solidFill>
            </a:endParaRPr>
          </a:p>
          <a:p>
            <a:pPr algn="ctr"/>
            <a:endParaRPr lang="en-US" sz="3600" b="1" dirty="0">
              <a:solidFill>
                <a:srgbClr val="FF0000"/>
              </a:solidFill>
            </a:endParaRPr>
          </a:p>
          <a:p>
            <a:pPr algn="ctr"/>
            <a:r>
              <a:rPr lang="en-US" sz="4800" b="1" dirty="0">
                <a:solidFill>
                  <a:srgbClr val="002060"/>
                </a:solidFill>
              </a:rPr>
              <a:t>COURSE CODE: </a:t>
            </a:r>
            <a:r>
              <a:rPr lang="en-US" sz="4800" b="1" dirty="0" smtClean="0">
                <a:solidFill>
                  <a:srgbClr val="002060"/>
                </a:solidFill>
              </a:rPr>
              <a:t>PED204TH </a:t>
            </a:r>
            <a:endParaRPr lang="en-US" sz="4800" b="1" dirty="0">
              <a:solidFill>
                <a:srgbClr val="002060"/>
              </a:solidFill>
            </a:endParaRPr>
          </a:p>
        </p:txBody>
      </p:sp>
      <p:pic>
        <p:nvPicPr>
          <p:cNvPr id="2050" name="Picture 2"/>
          <p:cNvPicPr>
            <a:picLocks noChangeAspect="1" noChangeArrowheads="1"/>
          </p:cNvPicPr>
          <p:nvPr/>
        </p:nvPicPr>
        <p:blipFill>
          <a:blip r:embed="rId2" cstate="print"/>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xmlns=""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8407AEE-87E5-4259-B378-DA80629601FD}"/>
              </a:ext>
            </a:extLst>
          </p:cNvPr>
          <p:cNvPicPr>
            <a:picLocks noChangeAspect="1"/>
          </p:cNvPicPr>
          <p:nvPr/>
        </p:nvPicPr>
        <p:blipFill>
          <a:blip r:embed="rId2" cstate="print"/>
          <a:stretch>
            <a:fillRect/>
          </a:stretch>
        </p:blipFill>
        <p:spPr>
          <a:xfrm>
            <a:off x="312207" y="270164"/>
            <a:ext cx="8519583" cy="6019800"/>
          </a:xfrm>
          <a:prstGeom prst="rect">
            <a:avLst/>
          </a:prstGeom>
        </p:spPr>
      </p:pic>
      <p:sp>
        <p:nvSpPr>
          <p:cNvPr id="5" name="Rectangle 4">
            <a:extLst>
              <a:ext uri="{FF2B5EF4-FFF2-40B4-BE49-F238E27FC236}">
                <a16:creationId xmlns:a16="http://schemas.microsoft.com/office/drawing/2014/main" xmlns="" id="{C33DFDED-B469-4BA0-ABCE-B3D8108EB3C4}"/>
              </a:ext>
            </a:extLst>
          </p:cNvPr>
          <p:cNvSpPr/>
          <p:nvPr/>
        </p:nvSpPr>
        <p:spPr>
          <a:xfrm>
            <a:off x="838199" y="1142999"/>
            <a:ext cx="7619999" cy="3046988"/>
          </a:xfrm>
          <a:prstGeom prst="rect">
            <a:avLst/>
          </a:prstGeom>
        </p:spPr>
        <p:txBody>
          <a:bodyPr wrap="square">
            <a:spAutoFit/>
          </a:bodyPr>
          <a:lstStyle/>
          <a:p>
            <a:pPr algn="ctr"/>
            <a:r>
              <a:rPr lang="en-US" sz="9600" b="1" dirty="0" smtClean="0">
                <a:solidFill>
                  <a:srgbClr val="FF0000"/>
                </a:solidFill>
              </a:rPr>
              <a:t>TRAINING LOAD</a:t>
            </a:r>
            <a:endParaRPr lang="en-US" sz="12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xmlns="" id="{5E6D11E5-D21D-4DCB-B446-38F510FCDE25}"/>
              </a:ext>
            </a:extLst>
          </p:cNvPr>
          <p:cNvSpPr>
            <a:spLocks noGrp="1"/>
          </p:cNvSpPr>
          <p:nvPr>
            <p:ph idx="1"/>
          </p:nvPr>
        </p:nvSpPr>
        <p:spPr>
          <a:xfrm>
            <a:off x="457200" y="2286000"/>
            <a:ext cx="8229600" cy="3840163"/>
          </a:xfrm>
        </p:spPr>
        <p:txBody>
          <a:bodyPr/>
          <a:lstStyle/>
          <a:p>
            <a:r>
              <a:rPr lang="en-US" b="1" dirty="0" smtClean="0">
                <a:solidFill>
                  <a:srgbClr val="FF0000"/>
                </a:solidFill>
              </a:rPr>
              <a:t>MEANING OF TRAINING LOAD</a:t>
            </a:r>
          </a:p>
          <a:p>
            <a:r>
              <a:rPr lang="en-US" b="1" dirty="0" smtClean="0">
                <a:solidFill>
                  <a:srgbClr val="FF0000"/>
                </a:solidFill>
              </a:rPr>
              <a:t>TYPES OF LOAD</a:t>
            </a:r>
          </a:p>
          <a:p>
            <a:r>
              <a:rPr lang="en-US" b="1" dirty="0" smtClean="0"/>
              <a:t>PRINCIPLES OF TRAINING LOAD</a:t>
            </a:r>
          </a:p>
          <a:p>
            <a:r>
              <a:rPr lang="en-US" b="1" dirty="0" smtClean="0"/>
              <a:t>PRINCIPLES OF LOAD INTENSITY</a:t>
            </a:r>
          </a:p>
          <a:p>
            <a:r>
              <a:rPr lang="en-US" b="1" dirty="0" smtClean="0"/>
              <a:t>PRINCIPLES OF LOAD VOLUME</a:t>
            </a:r>
            <a:endParaRPr lang="en-US" b="1" dirty="0" smtClean="0">
              <a:solidFill>
                <a:srgbClr val="FF0000"/>
              </a:solidFill>
            </a:endParaRPr>
          </a:p>
          <a:p>
            <a:endParaRPr lang="en-US" b="1" dirty="0" smtClean="0">
              <a:solidFill>
                <a:srgbClr val="FF0000"/>
              </a:solidFill>
            </a:endParaRPr>
          </a:p>
          <a:p>
            <a:endParaRPr lang="en-US" b="1" dirty="0">
              <a:solidFill>
                <a:srgbClr val="FF0000"/>
              </a:solidFill>
            </a:endParaRPr>
          </a:p>
        </p:txBody>
      </p:sp>
    </p:spTree>
    <p:extLst>
      <p:ext uri="{BB962C8B-B14F-4D97-AF65-F5344CB8AC3E}">
        <p14:creationId xmlns:p14="http://schemas.microsoft.com/office/powerpoint/2010/main" xmlns=""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b="1" dirty="0" smtClean="0">
                <a:solidFill>
                  <a:srgbClr val="FF0000"/>
                </a:solidFill>
              </a:rPr>
              <a:t>MEANING OF TRAINING LOAD</a:t>
            </a:r>
            <a:endParaRPr lang="en-US" b="1" dirty="0">
              <a:solidFill>
                <a:srgbClr val="FF0000"/>
              </a:solidFill>
            </a:endParaRPr>
          </a:p>
        </p:txBody>
      </p:sp>
      <p:pic>
        <p:nvPicPr>
          <p:cNvPr id="4" name="Content Placeholder 3" descr="1.jpeg"/>
          <p:cNvPicPr>
            <a:picLocks noGrp="1" noChangeAspect="1"/>
          </p:cNvPicPr>
          <p:nvPr>
            <p:ph idx="1"/>
          </p:nvPr>
        </p:nvPicPr>
        <p:blipFill>
          <a:blip r:embed="rId2" cstate="print"/>
          <a:stretch>
            <a:fillRect/>
          </a:stretch>
        </p:blipFill>
        <p:spPr>
          <a:xfrm>
            <a:off x="0" y="1447800"/>
            <a:ext cx="9144000" cy="5410200"/>
          </a:xfrm>
        </p:spPr>
      </p:pic>
    </p:spTree>
    <p:extLst>
      <p:ext uri="{BB962C8B-B14F-4D97-AF65-F5344CB8AC3E}">
        <p14:creationId xmlns:p14="http://schemas.microsoft.com/office/powerpoint/2010/main" xmlns=""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jpeg"/>
          <p:cNvPicPr>
            <a:picLocks noGrp="1" noChangeAspect="1"/>
          </p:cNvPicPr>
          <p:nvPr>
            <p:ph idx="1"/>
          </p:nvPr>
        </p:nvPicPr>
        <p:blipFill>
          <a:blip r:embed="rId2" cstate="print"/>
          <a:stretch>
            <a:fillRect/>
          </a:stretch>
        </p:blipFill>
        <p:spPr>
          <a:xfrm>
            <a:off x="-1" y="0"/>
            <a:ext cx="9134455" cy="6858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77500" lnSpcReduction="20000"/>
          </a:bodyPr>
          <a:lstStyle/>
          <a:p>
            <a:r>
              <a:rPr lang="en-US" dirty="0" smtClean="0"/>
              <a:t> External Load Internal Load (Amount of work done) (Reaction of the organism) Distance run Heart rate Number of jumps Lactic acid concentration in blood Total duration of activity/play Oxygen consumption Symptoms of </a:t>
            </a:r>
            <a:r>
              <a:rPr lang="en-US" dirty="0" smtClean="0"/>
              <a:t>fatigue.</a:t>
            </a:r>
          </a:p>
          <a:p>
            <a:r>
              <a:rPr lang="en-US" b="1" dirty="0" smtClean="0"/>
              <a:t>External Load </a:t>
            </a:r>
            <a:r>
              <a:rPr lang="en-US" dirty="0" smtClean="0"/>
              <a:t> It is the work done by the sportsman. </a:t>
            </a:r>
            <a:r>
              <a:rPr lang="en-US" dirty="0" err="1" smtClean="0"/>
              <a:t>Eg</a:t>
            </a:r>
            <a:r>
              <a:rPr lang="en-US" dirty="0" smtClean="0"/>
              <a:t>. The distances run by a distance runner.</a:t>
            </a:r>
          </a:p>
          <a:p>
            <a:r>
              <a:rPr lang="en-US" b="1" dirty="0" smtClean="0"/>
              <a:t>Internal </a:t>
            </a:r>
            <a:r>
              <a:rPr lang="en-US" b="1" dirty="0" smtClean="0"/>
              <a:t>Load</a:t>
            </a:r>
            <a:r>
              <a:rPr lang="en-US" dirty="0" smtClean="0"/>
              <a:t> </a:t>
            </a:r>
            <a:r>
              <a:rPr lang="en-US" dirty="0" smtClean="0"/>
              <a:t>It is the psycho-physiological reaction of sportsman to external load. The degree of internal load is judged by pulse rate, lactic acid concentration in blood and various biochemical changes in the tissues. It can also be judged by various symptoms of fatigue. </a:t>
            </a:r>
            <a:r>
              <a:rPr lang="en-US" dirty="0" err="1" smtClean="0"/>
              <a:t>Eg</a:t>
            </a:r>
            <a:r>
              <a:rPr lang="en-US" dirty="0" smtClean="0"/>
              <a:t>. Sweating, changes in </a:t>
            </a:r>
            <a:r>
              <a:rPr lang="en-US" dirty="0" err="1" smtClean="0"/>
              <a:t>colour</a:t>
            </a:r>
            <a:r>
              <a:rPr lang="en-US" dirty="0" smtClean="0"/>
              <a:t>, Increase in heart rate etc</a:t>
            </a:r>
            <a:r>
              <a:rPr lang="en-US" dirty="0" smtClean="0"/>
              <a:t>..</a:t>
            </a:r>
          </a:p>
          <a:p>
            <a:r>
              <a:rPr lang="en-US" b="1" dirty="0" smtClean="0"/>
              <a:t>External and internal </a:t>
            </a:r>
            <a:r>
              <a:rPr lang="en-US" dirty="0" smtClean="0"/>
              <a:t>load are inter-related. For biological adaptations internal load is a must and should be optimum. Since the individuals are differ according to their need the external load must be applied to get optimum internal load.</a:t>
            </a:r>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b="1" dirty="0" smtClean="0"/>
              <a:t>PRINCIPLES OF TRAINING LOAD</a:t>
            </a:r>
            <a:endParaRPr lang="en-US" b="1" dirty="0"/>
          </a:p>
        </p:txBody>
      </p:sp>
      <p:sp>
        <p:nvSpPr>
          <p:cNvPr id="3" name="Content Placeholder 2"/>
          <p:cNvSpPr>
            <a:spLocks noGrp="1"/>
          </p:cNvSpPr>
          <p:nvPr>
            <p:ph idx="1"/>
          </p:nvPr>
        </p:nvSpPr>
        <p:spPr/>
        <p:txBody>
          <a:bodyPr/>
          <a:lstStyle/>
          <a:p>
            <a:pPr>
              <a:buNone/>
            </a:pPr>
            <a:r>
              <a:rPr lang="en-US" dirty="0" smtClean="0"/>
              <a:t>1</a:t>
            </a:r>
            <a:r>
              <a:rPr lang="en-US" dirty="0" smtClean="0"/>
              <a:t>. Principles of Continuity and Repetition </a:t>
            </a:r>
            <a:r>
              <a:rPr lang="en-US" dirty="0" smtClean="0"/>
              <a:t>of Load </a:t>
            </a:r>
          </a:p>
          <a:p>
            <a:pPr>
              <a:buNone/>
            </a:pPr>
            <a:r>
              <a:rPr lang="en-US" dirty="0" smtClean="0"/>
              <a:t>2</a:t>
            </a:r>
            <a:r>
              <a:rPr lang="en-US" dirty="0" smtClean="0"/>
              <a:t>. Principles of Optimum Load </a:t>
            </a:r>
            <a:endParaRPr lang="en-US" dirty="0" smtClean="0"/>
          </a:p>
          <a:p>
            <a:pPr>
              <a:buNone/>
            </a:pPr>
            <a:r>
              <a:rPr lang="en-US" dirty="0" smtClean="0"/>
              <a:t>3</a:t>
            </a:r>
            <a:r>
              <a:rPr lang="en-US" dirty="0" smtClean="0"/>
              <a:t>. Principles of Load and Recovery </a:t>
            </a:r>
            <a:endParaRPr lang="en-US" dirty="0" smtClean="0"/>
          </a:p>
          <a:p>
            <a:pPr>
              <a:buNone/>
            </a:pPr>
            <a:r>
              <a:rPr lang="en-US" dirty="0" smtClean="0"/>
              <a:t>4</a:t>
            </a:r>
            <a:r>
              <a:rPr lang="en-US" dirty="0" smtClean="0"/>
              <a:t>. Principles of Specificity of Load </a:t>
            </a:r>
            <a:endParaRPr lang="en-US" dirty="0" smtClean="0"/>
          </a:p>
          <a:p>
            <a:pPr>
              <a:buNone/>
            </a:pPr>
            <a:r>
              <a:rPr lang="en-US" dirty="0" smtClean="0"/>
              <a:t>5</a:t>
            </a:r>
            <a:r>
              <a:rPr lang="en-US" dirty="0" smtClean="0"/>
              <a:t>. Principles of Progression of Load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en-US" b="1" dirty="0" smtClean="0"/>
              <a:t>1.Principles of Continuity and Repetition of Load </a:t>
            </a:r>
            <a:endParaRPr lang="en-US" b="1" dirty="0" smtClean="0"/>
          </a:p>
          <a:p>
            <a:r>
              <a:rPr lang="en-US" dirty="0" smtClean="0"/>
              <a:t>The </a:t>
            </a:r>
            <a:r>
              <a:rPr lang="en-US" dirty="0" smtClean="0"/>
              <a:t>load must be given several times to achieve the stable increase in performance capacity and the training should be continuous, otherwise achieved adaptations or performance improvement will be lost after some time.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10000"/>
          </a:bodyPr>
          <a:lstStyle/>
          <a:p>
            <a:pPr>
              <a:buNone/>
            </a:pPr>
            <a:r>
              <a:rPr lang="en-US" b="1" dirty="0" smtClean="0"/>
              <a:t>2.Principles of Optimum Load </a:t>
            </a:r>
            <a:endParaRPr lang="en-US" b="1" dirty="0" smtClean="0"/>
          </a:p>
          <a:p>
            <a:r>
              <a:rPr lang="en-US" dirty="0" smtClean="0"/>
              <a:t>The </a:t>
            </a:r>
            <a:r>
              <a:rPr lang="en-US" dirty="0" smtClean="0"/>
              <a:t>load given is neither too low nor too much excessive, because no super compensation takes place or recovery process is slowed down respectively. Therefore, for super compensation and optimum recovery the optimum load must be given</a:t>
            </a:r>
            <a:r>
              <a:rPr lang="en-US" dirty="0" smtClean="0"/>
              <a:t>.</a:t>
            </a:r>
          </a:p>
          <a:p>
            <a:endParaRPr lang="en-US" dirty="0" smtClean="0"/>
          </a:p>
          <a:p>
            <a:pPr>
              <a:buNone/>
            </a:pPr>
            <a:r>
              <a:rPr lang="en-US" b="1" dirty="0" smtClean="0"/>
              <a:t>3.Principles of Load and Recovery Optimum </a:t>
            </a:r>
            <a:endParaRPr lang="en-US" b="1" dirty="0" smtClean="0"/>
          </a:p>
          <a:p>
            <a:r>
              <a:rPr lang="en-US" dirty="0" smtClean="0"/>
              <a:t>load </a:t>
            </a:r>
            <a:r>
              <a:rPr lang="en-US" dirty="0" smtClean="0"/>
              <a:t>is essential to achieve good super compensation and the super compensation will take place only if enough time for recovery is given.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10000"/>
          </a:bodyPr>
          <a:lstStyle/>
          <a:p>
            <a:pPr>
              <a:buNone/>
            </a:pPr>
            <a:r>
              <a:rPr lang="en-US" b="1" dirty="0" smtClean="0"/>
              <a:t>4.Principles of Specificity of Load </a:t>
            </a:r>
            <a:endParaRPr lang="en-US" b="1" dirty="0" smtClean="0"/>
          </a:p>
          <a:p>
            <a:r>
              <a:rPr lang="en-US" dirty="0" smtClean="0"/>
              <a:t>Since </a:t>
            </a:r>
            <a:r>
              <a:rPr lang="en-US" dirty="0" smtClean="0"/>
              <a:t>specific type of load leads to a super compensation of a particular type of substance, when different performance factors need to be improved different type of load should be given</a:t>
            </a:r>
            <a:r>
              <a:rPr lang="en-US" dirty="0" smtClean="0"/>
              <a:t>.</a:t>
            </a:r>
          </a:p>
          <a:p>
            <a:pPr>
              <a:buNone/>
            </a:pPr>
            <a:endParaRPr lang="en-US" b="1" dirty="0" smtClean="0"/>
          </a:p>
          <a:p>
            <a:pPr>
              <a:buNone/>
            </a:pPr>
            <a:r>
              <a:rPr lang="en-US" b="1" dirty="0" smtClean="0"/>
              <a:t>5.Principles </a:t>
            </a:r>
            <a:r>
              <a:rPr lang="en-US" b="1" dirty="0" smtClean="0"/>
              <a:t>of Progression of Load </a:t>
            </a:r>
            <a:endParaRPr lang="en-US" b="1" dirty="0" smtClean="0"/>
          </a:p>
          <a:p>
            <a:r>
              <a:rPr lang="en-US" dirty="0" smtClean="0"/>
              <a:t>The </a:t>
            </a:r>
            <a:r>
              <a:rPr lang="en-US" dirty="0" smtClean="0"/>
              <a:t>load should be increased from time to time for continuous improvement of performance. According to the need, the lad should be given. For example, higher load should be given for the adaptation to a higher level.</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en-US" b="1" dirty="0" smtClean="0"/>
              <a:t>PRINCIPLES OF LOAD INTENSITY</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smtClean="0"/>
              <a:t>principles of load intensity is sub divided into, </a:t>
            </a:r>
            <a:endParaRPr lang="en-US" dirty="0" smtClean="0"/>
          </a:p>
          <a:p>
            <a:pPr>
              <a:buNone/>
            </a:pPr>
            <a:r>
              <a:rPr lang="en-US" b="1" dirty="0" smtClean="0"/>
              <a:t>Intensity </a:t>
            </a:r>
            <a:r>
              <a:rPr lang="en-US" b="1" dirty="0" smtClean="0"/>
              <a:t>of Stimulus: </a:t>
            </a:r>
            <a:endParaRPr lang="en-US" b="1" dirty="0" smtClean="0"/>
          </a:p>
          <a:p>
            <a:r>
              <a:rPr lang="en-US" dirty="0" smtClean="0"/>
              <a:t>It </a:t>
            </a:r>
            <a:r>
              <a:rPr lang="en-US" dirty="0" smtClean="0"/>
              <a:t>refers to the pace of doing work or pace of doing one single movement. </a:t>
            </a:r>
            <a:r>
              <a:rPr lang="en-US" dirty="0" err="1" smtClean="0"/>
              <a:t>Eg</a:t>
            </a:r>
            <a:r>
              <a:rPr lang="en-US" dirty="0" smtClean="0"/>
              <a:t>. Speed of 100 </a:t>
            </a:r>
            <a:r>
              <a:rPr lang="en-US" dirty="0" err="1" smtClean="0"/>
              <a:t>mts</a:t>
            </a:r>
            <a:r>
              <a:rPr lang="en-US" dirty="0" smtClean="0"/>
              <a:t> sprint in </a:t>
            </a:r>
            <a:r>
              <a:rPr lang="en-US" dirty="0" err="1" smtClean="0"/>
              <a:t>mts</a:t>
            </a:r>
            <a:r>
              <a:rPr lang="en-US" dirty="0" smtClean="0"/>
              <a:t>/sec. </a:t>
            </a:r>
            <a:endParaRPr lang="en-US" dirty="0" smtClean="0"/>
          </a:p>
          <a:p>
            <a:pPr>
              <a:buNone/>
            </a:pPr>
            <a:r>
              <a:rPr lang="en-US" b="1" dirty="0" smtClean="0"/>
              <a:t>Density </a:t>
            </a:r>
            <a:r>
              <a:rPr lang="en-US" b="1" dirty="0" smtClean="0"/>
              <a:t>of Stimulus: </a:t>
            </a:r>
            <a:endParaRPr lang="en-US" b="1" dirty="0" smtClean="0"/>
          </a:p>
          <a:p>
            <a:r>
              <a:rPr lang="en-US" dirty="0" smtClean="0"/>
              <a:t>It </a:t>
            </a:r>
            <a:r>
              <a:rPr lang="en-US" dirty="0" smtClean="0"/>
              <a:t>is the ratio between the load and recovery of two motor movements. </a:t>
            </a:r>
            <a:r>
              <a:rPr lang="en-US" dirty="0" err="1" smtClean="0"/>
              <a:t>Eg</a:t>
            </a:r>
            <a:r>
              <a:rPr lang="en-US" dirty="0" smtClean="0"/>
              <a:t>. Rest period between the two 100 </a:t>
            </a:r>
            <a:r>
              <a:rPr lang="en-US" dirty="0" err="1" smtClean="0"/>
              <a:t>mts</a:t>
            </a:r>
            <a:r>
              <a:rPr lang="en-US" dirty="0" smtClean="0"/>
              <a:t> sprint.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lstStyle/>
          <a:p>
            <a:r>
              <a:rPr lang="en-US" b="1" dirty="0" smtClean="0"/>
              <a:t>PRINCIPLES OF LOAD VOLUME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smtClean="0"/>
              <a:t>principles of load Volume is sub divided into, </a:t>
            </a:r>
            <a:endParaRPr lang="en-US" dirty="0" smtClean="0"/>
          </a:p>
          <a:p>
            <a:pPr>
              <a:buNone/>
            </a:pPr>
            <a:r>
              <a:rPr lang="en-US" b="1" dirty="0" smtClean="0"/>
              <a:t>Duration </a:t>
            </a:r>
            <a:r>
              <a:rPr lang="en-US" b="1" dirty="0" smtClean="0"/>
              <a:t>of Stimulus: </a:t>
            </a:r>
            <a:endParaRPr lang="en-US" b="1" dirty="0" smtClean="0"/>
          </a:p>
          <a:p>
            <a:r>
              <a:rPr lang="en-US" dirty="0" smtClean="0"/>
              <a:t>It </a:t>
            </a:r>
            <a:r>
              <a:rPr lang="en-US" dirty="0" smtClean="0"/>
              <a:t>is the time period for which a single motor stimulus acts on the organism. </a:t>
            </a:r>
            <a:r>
              <a:rPr lang="en-US" dirty="0" err="1" smtClean="0"/>
              <a:t>Eg</a:t>
            </a:r>
            <a:r>
              <a:rPr lang="en-US" dirty="0" smtClean="0"/>
              <a:t>. Total time taken to cover the distance in 100 </a:t>
            </a:r>
            <a:r>
              <a:rPr lang="en-US" dirty="0" err="1" smtClean="0"/>
              <a:t>mts</a:t>
            </a:r>
            <a:r>
              <a:rPr lang="en-US" dirty="0" smtClean="0"/>
              <a:t> Sprint. </a:t>
            </a:r>
            <a:endParaRPr lang="en-US" dirty="0" smtClean="0"/>
          </a:p>
          <a:p>
            <a:pPr>
              <a:buNone/>
            </a:pPr>
            <a:r>
              <a:rPr lang="en-US" b="1" dirty="0" smtClean="0"/>
              <a:t>Frequency </a:t>
            </a:r>
            <a:r>
              <a:rPr lang="en-US" b="1" dirty="0" smtClean="0"/>
              <a:t>of Stimulus: </a:t>
            </a:r>
            <a:endParaRPr lang="en-US" b="1" dirty="0" smtClean="0"/>
          </a:p>
          <a:p>
            <a:r>
              <a:rPr lang="en-US" dirty="0" smtClean="0"/>
              <a:t>It </a:t>
            </a:r>
            <a:r>
              <a:rPr lang="en-US" dirty="0" smtClean="0"/>
              <a:t>is the number of time/repetition a motor stimulus (one set of exercises) is given. </a:t>
            </a:r>
            <a:r>
              <a:rPr lang="en-US" dirty="0" err="1" smtClean="0"/>
              <a:t>Eg</a:t>
            </a:r>
            <a:r>
              <a:rPr lang="en-US" dirty="0" smtClean="0"/>
              <a:t>. Rest period between the two 100 </a:t>
            </a:r>
            <a:r>
              <a:rPr lang="en-US" dirty="0" err="1" smtClean="0"/>
              <a:t>mts</a:t>
            </a:r>
            <a:r>
              <a:rPr lang="en-US" dirty="0" smtClean="0"/>
              <a:t> sprint.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85F405C-4A39-4C87-9E56-4B8665AB4513}"/>
              </a:ext>
            </a:extLst>
          </p:cNvPr>
          <p:cNvPicPr>
            <a:picLocks noChangeAspect="1"/>
          </p:cNvPicPr>
          <p:nvPr/>
        </p:nvPicPr>
        <p:blipFill>
          <a:blip r:embed="rId2" cstate="print"/>
          <a:stretch>
            <a:fillRect/>
          </a:stretch>
        </p:blipFill>
        <p:spPr>
          <a:xfrm>
            <a:off x="1219200" y="990600"/>
            <a:ext cx="6324600" cy="4876800"/>
          </a:xfrm>
          <a:prstGeom prst="rect">
            <a:avLst/>
          </a:prstGeom>
        </p:spPr>
      </p:pic>
    </p:spTree>
    <p:extLst>
      <p:ext uri="{BB962C8B-B14F-4D97-AF65-F5344CB8AC3E}">
        <p14:creationId xmlns:p14="http://schemas.microsoft.com/office/powerpoint/2010/main" xmlns=""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TotalTime>
  <Words>619</Words>
  <Application>Microsoft Office PowerPoint</Application>
  <PresentationFormat>On-screen Show (4:3)</PresentationFormat>
  <Paragraphs>51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TOPICS TO BE COVERED</vt:lpstr>
      <vt:lpstr>MEANING OF TRAINING LOAD</vt:lpstr>
      <vt:lpstr>Slide 6</vt:lpstr>
      <vt:lpstr>Slide 7</vt:lpstr>
      <vt:lpstr>PRINCIPLES OF TRAINING LOAD</vt:lpstr>
      <vt:lpstr>Slide 9</vt:lpstr>
      <vt:lpstr>Slide 10</vt:lpstr>
      <vt:lpstr>Slide 11</vt:lpstr>
      <vt:lpstr>PRINCIPLES OF LOAD INTENSITY</vt:lpstr>
      <vt:lpstr>PRINCIPLES OF LOAD VOLUME</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Jagjot Singh</cp:lastModifiedBy>
  <cp:revision>131</cp:revision>
  <dcterms:created xsi:type="dcterms:W3CDTF">2022-07-21T00:29:04Z</dcterms:created>
  <dcterms:modified xsi:type="dcterms:W3CDTF">2022-07-29T13:51:56Z</dcterms:modified>
</cp:coreProperties>
</file>